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531" r:id="rId2"/>
    <p:sldId id="470" r:id="rId3"/>
    <p:sldId id="532" r:id="rId4"/>
    <p:sldId id="533" r:id="rId5"/>
    <p:sldId id="535" r:id="rId6"/>
    <p:sldId id="534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9" autoAdjust="0"/>
    <p:restoredTop sz="89414" autoAdjust="0"/>
  </p:normalViewPr>
  <p:slideViewPr>
    <p:cSldViewPr snapToGrid="0">
      <p:cViewPr varScale="1">
        <p:scale>
          <a:sx n="108" d="100"/>
          <a:sy n="108" d="100"/>
        </p:scale>
        <p:origin x="63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91B458E0-074C-461A-86A0-C3D39C76F794}"/>
    <pc:docChg chg="custSel modSld">
      <pc:chgData name="Robbin Bouwmeester" userId="1dbfebabfc25a55a" providerId="LiveId" clId="{91B458E0-074C-461A-86A0-C3D39C76F794}" dt="2024-11-22T10:40:24.580" v="44" actId="478"/>
      <pc:docMkLst>
        <pc:docMk/>
      </pc:docMkLst>
      <pc:sldChg chg="delSp mod">
        <pc:chgData name="Robbin Bouwmeester" userId="1dbfebabfc25a55a" providerId="LiveId" clId="{91B458E0-074C-461A-86A0-C3D39C76F794}" dt="2024-11-22T10:39:37.296" v="2" actId="478"/>
        <pc:sldMkLst>
          <pc:docMk/>
          <pc:sldMk cId="930345925" sldId="470"/>
        </pc:sldMkLst>
        <pc:spChg chg="del">
          <ac:chgData name="Robbin Bouwmeester" userId="1dbfebabfc25a55a" providerId="LiveId" clId="{91B458E0-074C-461A-86A0-C3D39C76F794}" dt="2024-11-22T10:39:37.296" v="2" actId="478"/>
          <ac:spMkLst>
            <pc:docMk/>
            <pc:sldMk cId="930345925" sldId="470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36.287" v="0" actId="478"/>
          <ac:picMkLst>
            <pc:docMk/>
            <pc:sldMk cId="930345925" sldId="470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36.861" v="1" actId="478"/>
          <ac:cxnSpMkLst>
            <pc:docMk/>
            <pc:sldMk cId="930345925" sldId="470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39.471" v="5" actId="478"/>
        <pc:sldMkLst>
          <pc:docMk/>
          <pc:sldMk cId="3350180222" sldId="532"/>
        </pc:sldMkLst>
        <pc:spChg chg="del">
          <ac:chgData name="Robbin Bouwmeester" userId="1dbfebabfc25a55a" providerId="LiveId" clId="{91B458E0-074C-461A-86A0-C3D39C76F794}" dt="2024-11-22T10:39:39.471" v="5" actId="478"/>
          <ac:spMkLst>
            <pc:docMk/>
            <pc:sldMk cId="3350180222" sldId="532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38.616" v="3" actId="478"/>
          <ac:picMkLst>
            <pc:docMk/>
            <pc:sldMk cId="3350180222" sldId="532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39.051" v="4" actId="478"/>
          <ac:cxnSpMkLst>
            <pc:docMk/>
            <pc:sldMk cId="3350180222" sldId="532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42.299" v="8" actId="478"/>
        <pc:sldMkLst>
          <pc:docMk/>
          <pc:sldMk cId="3640012842" sldId="533"/>
        </pc:sldMkLst>
        <pc:spChg chg="del">
          <ac:chgData name="Robbin Bouwmeester" userId="1dbfebabfc25a55a" providerId="LiveId" clId="{91B458E0-074C-461A-86A0-C3D39C76F794}" dt="2024-11-22T10:39:42.299" v="8" actId="478"/>
          <ac:spMkLst>
            <pc:docMk/>
            <pc:sldMk cId="3640012842" sldId="533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41.406" v="6" actId="478"/>
          <ac:picMkLst>
            <pc:docMk/>
            <pc:sldMk cId="3640012842" sldId="533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41.879" v="7" actId="478"/>
          <ac:cxnSpMkLst>
            <pc:docMk/>
            <pc:sldMk cId="3640012842" sldId="533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48.449" v="14" actId="478"/>
        <pc:sldMkLst>
          <pc:docMk/>
          <pc:sldMk cId="3879539376" sldId="534"/>
        </pc:sldMkLst>
        <pc:spChg chg="del">
          <ac:chgData name="Robbin Bouwmeester" userId="1dbfebabfc25a55a" providerId="LiveId" clId="{91B458E0-074C-461A-86A0-C3D39C76F794}" dt="2024-11-22T10:39:48.449" v="14" actId="478"/>
          <ac:spMkLst>
            <pc:docMk/>
            <pc:sldMk cId="3879539376" sldId="534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47.460" v="12" actId="478"/>
          <ac:picMkLst>
            <pc:docMk/>
            <pc:sldMk cId="3879539376" sldId="534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48.030" v="13" actId="478"/>
          <ac:cxnSpMkLst>
            <pc:docMk/>
            <pc:sldMk cId="3879539376" sldId="534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45.217" v="11" actId="478"/>
        <pc:sldMkLst>
          <pc:docMk/>
          <pc:sldMk cId="3500659136" sldId="535"/>
        </pc:sldMkLst>
        <pc:spChg chg="del">
          <ac:chgData name="Robbin Bouwmeester" userId="1dbfebabfc25a55a" providerId="LiveId" clId="{91B458E0-074C-461A-86A0-C3D39C76F794}" dt="2024-11-22T10:39:45.217" v="11" actId="478"/>
          <ac:spMkLst>
            <pc:docMk/>
            <pc:sldMk cId="3500659136" sldId="535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43.936" v="9" actId="478"/>
          <ac:picMkLst>
            <pc:docMk/>
            <pc:sldMk cId="3500659136" sldId="535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44.735" v="10" actId="478"/>
          <ac:cxnSpMkLst>
            <pc:docMk/>
            <pc:sldMk cId="3500659136" sldId="535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51.186" v="17" actId="478"/>
        <pc:sldMkLst>
          <pc:docMk/>
          <pc:sldMk cId="3752987954" sldId="536"/>
        </pc:sldMkLst>
        <pc:spChg chg="del">
          <ac:chgData name="Robbin Bouwmeester" userId="1dbfebabfc25a55a" providerId="LiveId" clId="{91B458E0-074C-461A-86A0-C3D39C76F794}" dt="2024-11-22T10:39:51.186" v="17" actId="478"/>
          <ac:spMkLst>
            <pc:docMk/>
            <pc:sldMk cId="3752987954" sldId="536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50.158" v="15" actId="478"/>
          <ac:picMkLst>
            <pc:docMk/>
            <pc:sldMk cId="3752987954" sldId="536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50.705" v="16" actId="478"/>
          <ac:cxnSpMkLst>
            <pc:docMk/>
            <pc:sldMk cId="3752987954" sldId="536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54.263" v="20" actId="478"/>
        <pc:sldMkLst>
          <pc:docMk/>
          <pc:sldMk cId="1837035390" sldId="537"/>
        </pc:sldMkLst>
        <pc:spChg chg="del">
          <ac:chgData name="Robbin Bouwmeester" userId="1dbfebabfc25a55a" providerId="LiveId" clId="{91B458E0-074C-461A-86A0-C3D39C76F794}" dt="2024-11-22T10:39:54.263" v="20" actId="478"/>
          <ac:spMkLst>
            <pc:docMk/>
            <pc:sldMk cId="1837035390" sldId="537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53.279" v="18" actId="478"/>
          <ac:picMkLst>
            <pc:docMk/>
            <pc:sldMk cId="1837035390" sldId="537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53.850" v="19" actId="478"/>
          <ac:cxnSpMkLst>
            <pc:docMk/>
            <pc:sldMk cId="1837035390" sldId="537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59.093" v="23" actId="478"/>
        <pc:sldMkLst>
          <pc:docMk/>
          <pc:sldMk cId="1196582250" sldId="538"/>
        </pc:sldMkLst>
        <pc:spChg chg="del">
          <ac:chgData name="Robbin Bouwmeester" userId="1dbfebabfc25a55a" providerId="LiveId" clId="{91B458E0-074C-461A-86A0-C3D39C76F794}" dt="2024-11-22T10:39:59.093" v="23" actId="478"/>
          <ac:spMkLst>
            <pc:docMk/>
            <pc:sldMk cId="1196582250" sldId="538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56.594" v="21" actId="478"/>
          <ac:picMkLst>
            <pc:docMk/>
            <pc:sldMk cId="1196582250" sldId="538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58.569" v="22" actId="478"/>
          <ac:cxnSpMkLst>
            <pc:docMk/>
            <pc:sldMk cId="1196582250" sldId="538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05.598" v="26" actId="478"/>
        <pc:sldMkLst>
          <pc:docMk/>
          <pc:sldMk cId="1689690892" sldId="539"/>
        </pc:sldMkLst>
        <pc:spChg chg="del">
          <ac:chgData name="Robbin Bouwmeester" userId="1dbfebabfc25a55a" providerId="LiveId" clId="{91B458E0-074C-461A-86A0-C3D39C76F794}" dt="2024-11-22T10:40:05.598" v="26" actId="478"/>
          <ac:spMkLst>
            <pc:docMk/>
            <pc:sldMk cId="1689690892" sldId="539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04.230" v="24" actId="478"/>
          <ac:picMkLst>
            <pc:docMk/>
            <pc:sldMk cId="1689690892" sldId="539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05.077" v="25" actId="478"/>
          <ac:cxnSpMkLst>
            <pc:docMk/>
            <pc:sldMk cId="1689690892" sldId="539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08.461" v="29" actId="478"/>
        <pc:sldMkLst>
          <pc:docMk/>
          <pc:sldMk cId="656907999" sldId="540"/>
        </pc:sldMkLst>
        <pc:spChg chg="del">
          <ac:chgData name="Robbin Bouwmeester" userId="1dbfebabfc25a55a" providerId="LiveId" clId="{91B458E0-074C-461A-86A0-C3D39C76F794}" dt="2024-11-22T10:40:08.461" v="29" actId="478"/>
          <ac:spMkLst>
            <pc:docMk/>
            <pc:sldMk cId="656907999" sldId="540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07.237" v="27" actId="478"/>
          <ac:picMkLst>
            <pc:docMk/>
            <pc:sldMk cId="656907999" sldId="540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07.991" v="28" actId="478"/>
          <ac:cxnSpMkLst>
            <pc:docMk/>
            <pc:sldMk cId="656907999" sldId="540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11.257" v="32" actId="478"/>
        <pc:sldMkLst>
          <pc:docMk/>
          <pc:sldMk cId="903599053" sldId="541"/>
        </pc:sldMkLst>
        <pc:spChg chg="del">
          <ac:chgData name="Robbin Bouwmeester" userId="1dbfebabfc25a55a" providerId="LiveId" clId="{91B458E0-074C-461A-86A0-C3D39C76F794}" dt="2024-11-22T10:40:10.766" v="31" actId="478"/>
          <ac:spMkLst>
            <pc:docMk/>
            <pc:sldMk cId="903599053" sldId="541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10.230" v="30" actId="478"/>
          <ac:picMkLst>
            <pc:docMk/>
            <pc:sldMk cId="903599053" sldId="541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11.257" v="32" actId="478"/>
          <ac:cxnSpMkLst>
            <pc:docMk/>
            <pc:sldMk cId="903599053" sldId="541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14.649" v="35" actId="478"/>
        <pc:sldMkLst>
          <pc:docMk/>
          <pc:sldMk cId="2078360346" sldId="542"/>
        </pc:sldMkLst>
        <pc:spChg chg="del">
          <ac:chgData name="Robbin Bouwmeester" userId="1dbfebabfc25a55a" providerId="LiveId" clId="{91B458E0-074C-461A-86A0-C3D39C76F794}" dt="2024-11-22T10:40:14.649" v="35" actId="478"/>
          <ac:spMkLst>
            <pc:docMk/>
            <pc:sldMk cId="2078360346" sldId="542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13.448" v="33" actId="478"/>
          <ac:picMkLst>
            <pc:docMk/>
            <pc:sldMk cId="2078360346" sldId="542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14.086" v="34" actId="478"/>
          <ac:cxnSpMkLst>
            <pc:docMk/>
            <pc:sldMk cId="2078360346" sldId="542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18.039" v="38" actId="478"/>
        <pc:sldMkLst>
          <pc:docMk/>
          <pc:sldMk cId="2545042733" sldId="543"/>
        </pc:sldMkLst>
        <pc:spChg chg="del">
          <ac:chgData name="Robbin Bouwmeester" userId="1dbfebabfc25a55a" providerId="LiveId" clId="{91B458E0-074C-461A-86A0-C3D39C76F794}" dt="2024-11-22T10:40:18.039" v="38" actId="478"/>
          <ac:spMkLst>
            <pc:docMk/>
            <pc:sldMk cId="2545042733" sldId="543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16.988" v="36" actId="478"/>
          <ac:picMkLst>
            <pc:docMk/>
            <pc:sldMk cId="2545042733" sldId="543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17.550" v="37" actId="478"/>
          <ac:cxnSpMkLst>
            <pc:docMk/>
            <pc:sldMk cId="2545042733" sldId="543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21.330" v="41" actId="478"/>
        <pc:sldMkLst>
          <pc:docMk/>
          <pc:sldMk cId="3825151496" sldId="544"/>
        </pc:sldMkLst>
        <pc:spChg chg="del">
          <ac:chgData name="Robbin Bouwmeester" userId="1dbfebabfc25a55a" providerId="LiveId" clId="{91B458E0-074C-461A-86A0-C3D39C76F794}" dt="2024-11-22T10:40:21.330" v="41" actId="478"/>
          <ac:spMkLst>
            <pc:docMk/>
            <pc:sldMk cId="3825151496" sldId="544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20.389" v="39" actId="478"/>
          <ac:picMkLst>
            <pc:docMk/>
            <pc:sldMk cId="3825151496" sldId="544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20.895" v="40" actId="478"/>
          <ac:cxnSpMkLst>
            <pc:docMk/>
            <pc:sldMk cId="3825151496" sldId="544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24.580" v="44" actId="478"/>
        <pc:sldMkLst>
          <pc:docMk/>
          <pc:sldMk cId="4213191810" sldId="545"/>
        </pc:sldMkLst>
        <pc:spChg chg="del">
          <ac:chgData name="Robbin Bouwmeester" userId="1dbfebabfc25a55a" providerId="LiveId" clId="{91B458E0-074C-461A-86A0-C3D39C76F794}" dt="2024-11-22T10:40:23.779" v="43" actId="478"/>
          <ac:spMkLst>
            <pc:docMk/>
            <pc:sldMk cId="4213191810" sldId="545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23.222" v="42" actId="478"/>
          <ac:picMkLst>
            <pc:docMk/>
            <pc:sldMk cId="4213191810" sldId="545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24.580" v="44" actId="478"/>
          <ac:cxnSpMkLst>
            <pc:docMk/>
            <pc:sldMk cId="4213191810" sldId="545"/>
            <ac:cxnSpMk id="6" creationId="{E26260CA-9E99-31C8-33CE-3ABCD28D00E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240AD-BD80-4F8B-B000-12ED2E04536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6C0E-0ECE-4351-B024-7C1000C70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8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20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15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73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50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848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946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69439-475C-4993-DEA7-CC80384A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D7B6-963A-2011-010D-F5999478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71825-E8C7-477E-9CDD-414D2E3D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91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12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438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3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D1421D-CB26-FA2E-77A0-9F4C80E7829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4757B-FECE-2540-9EEA-09E94E4A35E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4811707" y="364587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   deep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D98ED-DB45-5D07-EAC7-488003864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1" r="12340"/>
          <a:stretch/>
        </p:blipFill>
        <p:spPr>
          <a:xfrm>
            <a:off x="1" y="10"/>
            <a:ext cx="4657344" cy="6550213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208D2-0A90-20A2-F228-9442DB77E835}"/>
              </a:ext>
            </a:extLst>
          </p:cNvPr>
          <p:cNvSpPr txBox="1"/>
          <p:nvPr/>
        </p:nvSpPr>
        <p:spPr>
          <a:xfrm>
            <a:off x="66041" y="6236869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611BD-9BE2-F0D2-838E-B3275A32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0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This de-noising process can be guided by an embedding of for instance a text prompt.</a:t>
            </a:r>
          </a:p>
          <a:p>
            <a:pPr algn="l"/>
            <a:endParaRPr lang="en-GB" sz="2000" dirty="0"/>
          </a:p>
          <a:p>
            <a:pPr algn="l"/>
            <a:r>
              <a:rPr lang="en-GB" sz="2000" dirty="0"/>
              <a:t>A popular approach is to use a </a:t>
            </a:r>
            <a:r>
              <a:rPr lang="nl-BE" sz="2000" dirty="0" err="1"/>
              <a:t>Contrastive</a:t>
            </a:r>
            <a:r>
              <a:rPr lang="nl-BE" sz="2000" dirty="0"/>
              <a:t> Language-Image Pretraining (</a:t>
            </a:r>
            <a:r>
              <a:rPr lang="en-GB" sz="2000" dirty="0"/>
              <a:t>CLIP) model to condition the de-noising. 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CLIP model is trained on </a:t>
            </a:r>
            <a:r>
              <a:rPr lang="en-GB" sz="2000" dirty="0" err="1">
                <a:solidFill>
                  <a:srgbClr val="292929"/>
                </a:solidFill>
                <a:latin typeface="source-serif-pro"/>
              </a:rPr>
              <a:t>image+caption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 data and learns to compute embeddings that are similar between the image and the caption.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68969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CLIP model is trained on </a:t>
            </a:r>
            <a:r>
              <a:rPr lang="en-GB" sz="2000" dirty="0" err="1">
                <a:solidFill>
                  <a:srgbClr val="292929"/>
                </a:solidFill>
                <a:latin typeface="source-serif-pro"/>
              </a:rPr>
              <a:t>image+caption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 data and learns to compute embeddings that are similar between the image and the caption.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FCF4EE-9811-91CC-2C04-9633BFB89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6" y="1945896"/>
            <a:ext cx="9774509" cy="4072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https://jalammar.github.io/illustrated-stable-diffusion/</a:t>
            </a:r>
          </a:p>
        </p:txBody>
      </p:sp>
    </p:spTree>
    <p:extLst>
      <p:ext uri="{BB962C8B-B14F-4D97-AF65-F5344CB8AC3E}">
        <p14:creationId xmlns:p14="http://schemas.microsoft.com/office/powerpoint/2010/main" val="65690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CLIP model is trained on </a:t>
            </a:r>
            <a:r>
              <a:rPr lang="en-GB" sz="2000" dirty="0" err="1">
                <a:solidFill>
                  <a:srgbClr val="292929"/>
                </a:solidFill>
                <a:latin typeface="source-serif-pro"/>
              </a:rPr>
              <a:t>image+caption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 data and learns to compute embeddings that are similar between the image and the caption.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FCF4EE-9811-91CC-2C04-9633BFB89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6" y="1945896"/>
            <a:ext cx="9774509" cy="4072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https://jalammar.github.io/illustrated-stable-diffusion/</a:t>
            </a:r>
          </a:p>
        </p:txBody>
      </p:sp>
      <p:pic>
        <p:nvPicPr>
          <p:cNvPr id="9" name="Picture 8" descr="Graphical user interface, diagram, Teams&#10;&#10;Description automatically generated">
            <a:extLst>
              <a:ext uri="{FF2B5EF4-FFF2-40B4-BE49-F238E27FC236}">
                <a16:creationId xmlns:a16="http://schemas.microsoft.com/office/drawing/2014/main" id="{52582FF1-5F7F-FEE4-3E0B-1BD7BB33E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5" y="1923592"/>
            <a:ext cx="9774509" cy="42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CLIP model is trained on </a:t>
            </a:r>
            <a:r>
              <a:rPr lang="en-GB" sz="2000" dirty="0" err="1">
                <a:solidFill>
                  <a:srgbClr val="292929"/>
                </a:solidFill>
                <a:latin typeface="source-serif-pro"/>
              </a:rPr>
              <a:t>image+caption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 data and learns to compute embeddings that are similar between the image and the caption.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FCF4EE-9811-91CC-2C04-9633BFB89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6" y="1945896"/>
            <a:ext cx="9774509" cy="4072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https://jalammar.github.io/illustrated-stable-diffusion/</a:t>
            </a:r>
          </a:p>
        </p:txBody>
      </p:sp>
      <p:pic>
        <p:nvPicPr>
          <p:cNvPr id="9" name="Picture 8" descr="Graphical user interface, diagram, Teams&#10;&#10;Description automatically generated">
            <a:extLst>
              <a:ext uri="{FF2B5EF4-FFF2-40B4-BE49-F238E27FC236}">
                <a16:creationId xmlns:a16="http://schemas.microsoft.com/office/drawing/2014/main" id="{52582FF1-5F7F-FEE4-3E0B-1BD7BB33E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5" y="1923592"/>
            <a:ext cx="9774509" cy="4296712"/>
          </a:xfrm>
          <a:prstGeom prst="rect">
            <a:avLst/>
          </a:prstGeom>
        </p:spPr>
      </p:pic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E107A0D-33D7-2574-7B3F-DB4DBD6EF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3" y="1924261"/>
            <a:ext cx="9803955" cy="42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6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idea is to guide the de-noising procedure such the image embedding that is being created from the noise goes into the direction of the text embedding computed by CLIP.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https://jalammar.github.io/illustrated-stable-diffusion/</a:t>
            </a:r>
          </a:p>
        </p:txBody>
      </p:sp>
      <p:pic>
        <p:nvPicPr>
          <p:cNvPr id="13" name="Picture 4" descr="Introduction to Diffusion Models for Image Generation - A Comprehensive  Guide">
            <a:extLst>
              <a:ext uri="{FF2B5EF4-FFF2-40B4-BE49-F238E27FC236}">
                <a16:creationId xmlns:a16="http://schemas.microsoft.com/office/drawing/2014/main" id="{33AC10EB-C462-DFC6-9D91-6C1596FB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4" y="2399396"/>
            <a:ext cx="10227343" cy="37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0B03F-9A8A-66CC-8372-8FFF5F336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64" y="1806687"/>
            <a:ext cx="4236487" cy="13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4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i="1" dirty="0"/>
              <a:t>RF </a:t>
            </a:r>
            <a:r>
              <a:rPr lang="nl-BE" sz="2000" i="1" dirty="0" err="1"/>
              <a:t>Diffusion</a:t>
            </a:r>
            <a:r>
              <a:rPr lang="nl-BE" sz="2000" i="1" dirty="0"/>
              <a:t> </a:t>
            </a:r>
            <a:r>
              <a:rPr lang="nl-BE" sz="2000" i="1" dirty="0" err="1"/>
              <a:t>outperforms</a:t>
            </a:r>
            <a:r>
              <a:rPr lang="nl-BE" sz="2000" i="1" dirty="0"/>
              <a:t> </a:t>
            </a:r>
            <a:r>
              <a:rPr lang="nl-BE" sz="2000" i="1" dirty="0" err="1"/>
              <a:t>existing</a:t>
            </a:r>
            <a:r>
              <a:rPr lang="nl-BE" sz="2000" i="1" dirty="0"/>
              <a:t> </a:t>
            </a:r>
            <a:r>
              <a:rPr lang="nl-BE" sz="2000" i="1" dirty="0" err="1"/>
              <a:t>protein</a:t>
            </a:r>
            <a:r>
              <a:rPr lang="nl-BE" sz="2000" i="1" dirty="0"/>
              <a:t> design </a:t>
            </a:r>
            <a:r>
              <a:rPr lang="nl-BE" sz="2000" i="1" dirty="0" err="1"/>
              <a:t>methods</a:t>
            </a:r>
            <a:r>
              <a:rPr lang="nl-BE" sz="2000" i="1" dirty="0"/>
              <a:t> </a:t>
            </a:r>
            <a:r>
              <a:rPr lang="nl-BE" sz="2000" i="1" dirty="0" err="1"/>
              <a:t>across</a:t>
            </a:r>
            <a:r>
              <a:rPr lang="nl-BE" sz="2000" i="1" dirty="0"/>
              <a:t> a </a:t>
            </a:r>
            <a:r>
              <a:rPr lang="nl-BE" sz="2000" i="1" dirty="0" err="1"/>
              <a:t>broad</a:t>
            </a:r>
            <a:r>
              <a:rPr lang="nl-BE" sz="2000" i="1" dirty="0"/>
              <a:t> range of </a:t>
            </a:r>
            <a:r>
              <a:rPr lang="nl-BE" sz="2000" i="1" dirty="0" err="1"/>
              <a:t>problems</a:t>
            </a:r>
            <a:r>
              <a:rPr lang="nl-BE" sz="2000" i="1" dirty="0"/>
              <a:t>, </a:t>
            </a:r>
            <a:r>
              <a:rPr lang="nl-BE" sz="2000" i="1" dirty="0" err="1"/>
              <a:t>including</a:t>
            </a:r>
            <a:r>
              <a:rPr lang="nl-BE" sz="2000" i="1" dirty="0"/>
              <a:t> </a:t>
            </a:r>
            <a:r>
              <a:rPr lang="nl-BE" sz="2000" i="1" dirty="0" err="1"/>
              <a:t>topology-constrained</a:t>
            </a:r>
            <a:r>
              <a:rPr lang="nl-BE" sz="2000" i="1" dirty="0"/>
              <a:t> </a:t>
            </a:r>
            <a:r>
              <a:rPr lang="nl-BE" sz="2000" i="1" dirty="0" err="1"/>
              <a:t>protein</a:t>
            </a:r>
            <a:r>
              <a:rPr lang="nl-BE" sz="2000" i="1" dirty="0"/>
              <a:t> </a:t>
            </a:r>
            <a:r>
              <a:rPr lang="nl-BE" sz="2000" i="1" dirty="0" err="1"/>
              <a:t>monomer</a:t>
            </a:r>
            <a:r>
              <a:rPr lang="nl-BE" sz="2000" i="1" dirty="0"/>
              <a:t> design, </a:t>
            </a:r>
            <a:r>
              <a:rPr lang="nl-BE" sz="2000" i="1" dirty="0" err="1"/>
              <a:t>protein</a:t>
            </a:r>
            <a:r>
              <a:rPr lang="nl-BE" sz="2000" i="1" dirty="0"/>
              <a:t> binder design, </a:t>
            </a:r>
            <a:r>
              <a:rPr lang="nl-BE" sz="2000" i="1" dirty="0" err="1"/>
              <a:t>symmetric</a:t>
            </a:r>
            <a:r>
              <a:rPr lang="nl-BE" sz="2000" i="1" dirty="0"/>
              <a:t> </a:t>
            </a:r>
            <a:r>
              <a:rPr lang="nl-BE" sz="2000" i="1" dirty="0" err="1"/>
              <a:t>oligomer</a:t>
            </a:r>
            <a:r>
              <a:rPr lang="nl-BE" sz="2000" i="1" dirty="0"/>
              <a:t> design, </a:t>
            </a:r>
            <a:r>
              <a:rPr lang="nl-BE" sz="2000" i="1" dirty="0" err="1"/>
              <a:t>enzyme</a:t>
            </a:r>
            <a:r>
              <a:rPr lang="nl-BE" sz="2000" i="1" dirty="0"/>
              <a:t> </a:t>
            </a:r>
            <a:r>
              <a:rPr lang="nl-BE" sz="2000" i="1" dirty="0" err="1"/>
              <a:t>active</a:t>
            </a:r>
            <a:r>
              <a:rPr lang="nl-BE" sz="2000" i="1" dirty="0"/>
              <a:t> site </a:t>
            </a:r>
            <a:r>
              <a:rPr lang="nl-BE" sz="2000" i="1" dirty="0" err="1"/>
              <a:t>scaffolding</a:t>
            </a:r>
            <a:r>
              <a:rPr lang="nl-BE" sz="2000" i="1" dirty="0"/>
              <a:t>, </a:t>
            </a:r>
            <a:r>
              <a:rPr lang="nl-BE" sz="2000" i="1" dirty="0" err="1"/>
              <a:t>and</a:t>
            </a:r>
            <a:r>
              <a:rPr lang="nl-BE" sz="2000" i="1" dirty="0"/>
              <a:t> </a:t>
            </a:r>
            <a:r>
              <a:rPr lang="nl-BE" sz="2000" i="1" dirty="0" err="1"/>
              <a:t>symmetric</a:t>
            </a:r>
            <a:r>
              <a:rPr lang="nl-BE" sz="2000" i="1" dirty="0"/>
              <a:t> </a:t>
            </a:r>
            <a:r>
              <a:rPr lang="nl-BE" sz="2000" i="1" dirty="0" err="1"/>
              <a:t>motif</a:t>
            </a:r>
            <a:r>
              <a:rPr lang="nl-BE" sz="2000" i="1" dirty="0"/>
              <a:t> </a:t>
            </a:r>
            <a:r>
              <a:rPr lang="nl-BE" sz="2000" i="1" dirty="0" err="1"/>
              <a:t>scaffolding</a:t>
            </a:r>
            <a:r>
              <a:rPr lang="nl-BE" sz="2000" i="1" dirty="0"/>
              <a:t> </a:t>
            </a:r>
            <a:r>
              <a:rPr lang="nl-BE" sz="2000" i="1" dirty="0" err="1"/>
              <a:t>for</a:t>
            </a:r>
            <a:r>
              <a:rPr lang="nl-BE" sz="2000" i="1" dirty="0"/>
              <a:t> </a:t>
            </a:r>
            <a:r>
              <a:rPr lang="nl-BE" sz="2000" i="1" dirty="0" err="1"/>
              <a:t>therapeutic</a:t>
            </a:r>
            <a:r>
              <a:rPr lang="nl-BE" sz="2000" i="1" dirty="0"/>
              <a:t> </a:t>
            </a:r>
            <a:r>
              <a:rPr lang="nl-BE" sz="2000" i="1" dirty="0" err="1"/>
              <a:t>and</a:t>
            </a:r>
            <a:r>
              <a:rPr lang="nl-BE" sz="2000" i="1" dirty="0"/>
              <a:t> metal-binding </a:t>
            </a:r>
            <a:r>
              <a:rPr lang="nl-BE" sz="2000" i="1" dirty="0" err="1"/>
              <a:t>protein</a:t>
            </a:r>
            <a:r>
              <a:rPr lang="nl-BE" sz="2000" i="1" dirty="0"/>
              <a:t> design. </a:t>
            </a:r>
            <a:endParaRPr lang="en-GB" sz="2000" b="0" i="1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https://www.bakerlab.org/2023/03/30/rf-diffusion-now-free-and-open-source/</a:t>
            </a:r>
          </a:p>
        </p:txBody>
      </p:sp>
      <p:pic>
        <p:nvPicPr>
          <p:cNvPr id="11" name="Picture 10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2A12B25A-13A6-EBA4-A094-24E84242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43" y="2221319"/>
            <a:ext cx="7118194" cy="40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Here RF Diffusion generates a novel protein that binds to the insulin receptor.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https://www.bakerlab.org/2023/03/30/rf-diffusion-now-free-and-open-source/</a:t>
            </a:r>
          </a:p>
        </p:txBody>
      </p:sp>
      <p:pic>
        <p:nvPicPr>
          <p:cNvPr id="7" name="diffusion_animation_InsulinR_binder">
            <a:hlinkClick r:id="" action="ppaction://media"/>
            <a:extLst>
              <a:ext uri="{FF2B5EF4-FFF2-40B4-BE49-F238E27FC236}">
                <a16:creationId xmlns:a16="http://schemas.microsoft.com/office/drawing/2014/main" id="{9691CF0F-E51E-7052-2D92-BB8C9F017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225" y="1595085"/>
            <a:ext cx="7195553" cy="40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ultivariate Normal Distribution - MATLAB &amp; Simulink">
            <a:extLst>
              <a:ext uri="{FF2B5EF4-FFF2-40B4-BE49-F238E27FC236}">
                <a16:creationId xmlns:a16="http://schemas.microsoft.com/office/drawing/2014/main" id="{47CDBF2B-265D-4F1F-4FA8-9538CBE1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50" y="3633374"/>
            <a:ext cx="1557149" cy="116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pic>
        <p:nvPicPr>
          <p:cNvPr id="3074" name="Picture 2" descr="Variational Auto Encoder Architecture – TikZ.net">
            <a:extLst>
              <a:ext uri="{FF2B5EF4-FFF2-40B4-BE49-F238E27FC236}">
                <a16:creationId xmlns:a16="http://schemas.microsoft.com/office/drawing/2014/main" id="{793E9E72-5556-C47B-BAD9-55FDCE28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70" y="2520154"/>
            <a:ext cx="8581292" cy="37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In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the latent variable is not regularized, picking a random latent variable can generate garbage output.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variational autoencoder 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solves this by mapping the input image to a distribution in the latent space, rather than a single point.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93034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(GAN)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generator learns to </a:t>
            </a:r>
            <a:r>
              <a:rPr lang="en-GB" sz="2000" dirty="0"/>
              <a:t>generate new data (i.e., fake data) similar to that of the problem domain.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discriminator learns </a:t>
            </a:r>
            <a:r>
              <a:rPr lang="en-GB" sz="2000" dirty="0"/>
              <a:t>to identify whether the provided example is fake (comes from a generator ) or real (comes from the actual data domain).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Both the generator and the discriminator are trained together. 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B61390-229E-8B4D-8DFB-7E5E9DFD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2050" name="Picture 2" descr="Example of Vector Arithmetic for GAN Generated Faces">
            <a:extLst>
              <a:ext uri="{FF2B5EF4-FFF2-40B4-BE49-F238E27FC236}">
                <a16:creationId xmlns:a16="http://schemas.microsoft.com/office/drawing/2014/main" id="{FC80A499-E298-F96A-5805-BDC139D4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31" y="1329783"/>
            <a:ext cx="7997015" cy="419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1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" name="faces">
            <a:hlinkClick r:id="" action="ppaction://media"/>
            <a:extLst>
              <a:ext uri="{FF2B5EF4-FFF2-40B4-BE49-F238E27FC236}">
                <a16:creationId xmlns:a16="http://schemas.microsoft.com/office/drawing/2014/main" id="{112189F2-1999-A077-0855-24E11C8BA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1960" y="1157671"/>
            <a:ext cx="8458737" cy="4758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8FA34-0E4D-6DA8-C199-5FDF3AE2411B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 err="1"/>
              <a:t>Karras</a:t>
            </a:r>
            <a:r>
              <a:rPr lang="nl-BE" sz="1050" dirty="0"/>
              <a:t> </a:t>
            </a:r>
            <a:r>
              <a:rPr lang="nl-BE" sz="1050" i="1" dirty="0"/>
              <a:t>et al. </a:t>
            </a:r>
            <a:r>
              <a:rPr lang="en-GB" sz="1100" dirty="0"/>
              <a:t>IEEE Conference on Computer Vision and Pattern Recognition </a:t>
            </a:r>
            <a:r>
              <a:rPr lang="nl-BE" sz="1050" dirty="0"/>
              <a:t>(2019) </a:t>
            </a:r>
          </a:p>
        </p:txBody>
      </p:sp>
    </p:spTree>
    <p:extLst>
      <p:ext uri="{BB962C8B-B14F-4D97-AF65-F5344CB8AC3E}">
        <p14:creationId xmlns:p14="http://schemas.microsoft.com/office/powerpoint/2010/main" val="35006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https://this-person-does-not-exist.com/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81FB2E5-5265-CEDE-D32D-B74660F62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onditional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conditional GAN conditions both the generator and the discriminator so they know which type they are dealing with.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AB712F5-747B-E1DC-6CB9-F471FA179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3" y="3080790"/>
            <a:ext cx="7815146" cy="31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8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diffusion model learns to denoise images blurred with Gaussian noise by learning to reverse the diffusion process.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2C8BC-A41C-AFF0-EFD8-DDB13715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3" y="2934624"/>
            <a:ext cx="10485863" cy="31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3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diffusion model learns to denoise images blurred with Gaussian noise by learning to reverse the diffusion process.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4100" name="Picture 4" descr="Introduction to Diffusion Models for Image Generation - A Comprehensive  Guide">
            <a:extLst>
              <a:ext uri="{FF2B5EF4-FFF2-40B4-BE49-F238E27FC236}">
                <a16:creationId xmlns:a16="http://schemas.microsoft.com/office/drawing/2014/main" id="{CF41AB02-36A5-0110-1669-CBC6DE67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4" y="2399396"/>
            <a:ext cx="10227343" cy="37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8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17343</TotalTime>
  <Words>529</Words>
  <Application>Microsoft Office PowerPoint</Application>
  <PresentationFormat>Widescreen</PresentationFormat>
  <Paragraphs>54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IBM Plex Sans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sven.degroeve@gmail.com</dc:creator>
  <cp:lastModifiedBy>Robbin Bouwmeester</cp:lastModifiedBy>
  <cp:revision>396</cp:revision>
  <dcterms:created xsi:type="dcterms:W3CDTF">2019-05-05T14:36:16Z</dcterms:created>
  <dcterms:modified xsi:type="dcterms:W3CDTF">2024-11-22T10:40:26Z</dcterms:modified>
</cp:coreProperties>
</file>